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4" r:id="rId3"/>
    <p:sldId id="266" r:id="rId4"/>
    <p:sldId id="272" r:id="rId5"/>
    <p:sldId id="265" r:id="rId6"/>
    <p:sldId id="279" r:id="rId7"/>
    <p:sldId id="270" r:id="rId8"/>
    <p:sldId id="273" r:id="rId9"/>
    <p:sldId id="274" r:id="rId10"/>
    <p:sldId id="275" r:id="rId11"/>
    <p:sldId id="280" r:id="rId12"/>
    <p:sldId id="27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4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4/30/2019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4/30/2019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j0gLqp78hUGl4zhCIN8jykqJrvXbqhRGrmSygS-eAOBURDVMTDdZOUgxUEhDWjExQzdTMU5SRElJVC4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FRAGMENTS and RUN-ONS</a:t>
            </a:r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6212" y="228600"/>
            <a:ext cx="6930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Sentence? Run-On?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812" y="11205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sentence.  Is it correct, or is it a run-on? Write “C” or “R/O” next to each number.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012" y="2638454"/>
            <a:ext cx="11049000" cy="369331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A two-thirds vote was needed to pass the bill it failed by 4 votes.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The senator was invited to speak at the graduation ceremony next month.  Because of her busy schedule, however, she had to decline.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Most of the buildings in the town are historical landmarks, they were built prior to 1800.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Hoping for a large settlement from the lawsuit, the plaintiff began to spend excessively, she ended up with debt when the lawsuit was dismissed.</a:t>
            </a:r>
          </a:p>
        </p:txBody>
      </p:sp>
    </p:spTree>
    <p:extLst>
      <p:ext uri="{BB962C8B-B14F-4D97-AF65-F5344CB8AC3E}">
        <p14:creationId xmlns:p14="http://schemas.microsoft.com/office/powerpoint/2010/main" val="14245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6212" y="228600"/>
            <a:ext cx="6930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Sentence? Run-On?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812" y="11205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sentence.  Is it correct, or is it a run-on? Write “C” or “R/O” next to each number.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012" y="2438400"/>
            <a:ext cx="11049000" cy="40934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accent4"/>
                </a:solidFill>
              </a:rPr>
              <a:t>A two-thirds vote was needed to pass the bill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it failed by 4 votes.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RUN ON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The senator was invited to speak at the graduation ceremony next month.  Because of her busy schedule, however, she had to decline. </a:t>
            </a:r>
            <a:r>
              <a:rPr lang="en-US" sz="2600" b="1" dirty="0">
                <a:solidFill>
                  <a:schemeClr val="tx2"/>
                </a:solidFill>
                <a:highlight>
                  <a:srgbClr val="FFFF00"/>
                </a:highlight>
              </a:rPr>
              <a:t>CORRECT</a:t>
            </a: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accent4"/>
                </a:solidFill>
              </a:rPr>
              <a:t>Most of the buildings in the town are historical landmarks</a:t>
            </a:r>
            <a:r>
              <a:rPr lang="en-US" sz="2600" b="1" dirty="0">
                <a:solidFill>
                  <a:schemeClr val="tx2"/>
                </a:solidFill>
                <a:highlight>
                  <a:srgbClr val="00FFFF"/>
                </a:highlight>
              </a:rPr>
              <a:t>, </a:t>
            </a:r>
            <a:r>
              <a:rPr lang="en-US" sz="2600" b="1" dirty="0">
                <a:solidFill>
                  <a:srgbClr val="00B050"/>
                </a:solidFill>
              </a:rPr>
              <a:t>they were built prior to 1800</a:t>
            </a:r>
            <a:r>
              <a:rPr lang="en-US" sz="2600" b="1" dirty="0">
                <a:solidFill>
                  <a:schemeClr val="tx2"/>
                </a:solidFill>
              </a:rPr>
              <a:t>.  </a:t>
            </a:r>
            <a:r>
              <a:rPr lang="en-US" sz="2600" b="1" dirty="0">
                <a:solidFill>
                  <a:srgbClr val="FF0000"/>
                </a:solidFill>
              </a:rPr>
              <a:t>RUN ON-the comma doesn’t fix it</a:t>
            </a:r>
          </a:p>
          <a:p>
            <a:pPr marL="342900" indent="-342900">
              <a:buFontTx/>
              <a:buAutoNum type="arabicPeriod"/>
            </a:pPr>
            <a:r>
              <a:rPr lang="en-US" sz="2600" b="1" dirty="0">
                <a:solidFill>
                  <a:schemeClr val="accent4"/>
                </a:solidFill>
              </a:rPr>
              <a:t>Hoping for a large settlement from the lawsuit, the plaintiff began to spend excessively</a:t>
            </a:r>
            <a:r>
              <a:rPr lang="en-US" sz="2600" b="1" dirty="0">
                <a:solidFill>
                  <a:schemeClr val="tx2"/>
                </a:solidFill>
                <a:highlight>
                  <a:srgbClr val="00FFFF"/>
                </a:highlight>
              </a:rPr>
              <a:t>,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she ended up with debt when the lawsuit was dismissed. </a:t>
            </a:r>
            <a:r>
              <a:rPr lang="en-US" sz="2600" b="1" dirty="0">
                <a:solidFill>
                  <a:srgbClr val="FF0000"/>
                </a:solidFill>
              </a:rPr>
              <a:t>RUN ON-the comma doesn’t fix it</a:t>
            </a:r>
          </a:p>
        </p:txBody>
      </p:sp>
    </p:spTree>
    <p:extLst>
      <p:ext uri="{BB962C8B-B14F-4D97-AF65-F5344CB8AC3E}">
        <p14:creationId xmlns:p14="http://schemas.microsoft.com/office/powerpoint/2010/main" val="338113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6212" y="402611"/>
            <a:ext cx="9753600" cy="563231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highlight>
                  <a:srgbClr val="FFFF00"/>
                </a:highlight>
              </a:rPr>
              <a:t>PRACTICE:</a:t>
            </a:r>
          </a:p>
          <a:p>
            <a:r>
              <a:rPr lang="en-US" sz="3600" b="1" dirty="0">
                <a:solidFill>
                  <a:schemeClr val="accent1"/>
                </a:solidFill>
              </a:rPr>
              <a:t>Click on the FORMS link below to take the quiz.</a:t>
            </a:r>
          </a:p>
          <a:p>
            <a:endParaRPr lang="en-US" sz="3600" b="1" dirty="0">
              <a:solidFill>
                <a:schemeClr val="accent1"/>
              </a:solidFill>
            </a:endParaRPr>
          </a:p>
          <a:p>
            <a:r>
              <a:rPr lang="en-US" sz="3600" b="1" dirty="0">
                <a:solidFill>
                  <a:schemeClr val="accent1"/>
                </a:solidFill>
                <a:hlinkClick r:id="rId2"/>
              </a:rPr>
              <a:t>https://forms.office.com/Pages/ResponsePage.aspx?id=j0gLqp78hUGl4zhCIN8jykqJrvXbqhRGrmSygS-eAOBURDVMTDdZOUgxUEhDWjExQzdTMU5SRElJVC4u</a:t>
            </a:r>
            <a:endParaRPr lang="en-US" sz="3600" b="1" dirty="0">
              <a:solidFill>
                <a:schemeClr val="accent1"/>
              </a:solidFill>
            </a:endParaRPr>
          </a:p>
          <a:p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3812" y="228600"/>
            <a:ext cx="4217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FRAGMENTS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1412" y="1064568"/>
            <a:ext cx="10363200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 fragment is an incomplete thought; it may be missing a subject or a verb and so does not count as a full sentence</a:t>
            </a:r>
            <a:r>
              <a:rPr lang="en-US" sz="2800" dirty="0"/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6612" y="2451557"/>
            <a:ext cx="10668000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Fragment: I checked my phone seven times already today.  </a:t>
            </a:r>
            <a:r>
              <a:rPr lang="en-US" sz="2800" b="1" dirty="0">
                <a:solidFill>
                  <a:srgbClr val="FF0000"/>
                </a:solidFill>
              </a:rPr>
              <a:t>Starting as soon as I woke up.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Fragment: When the weekend arrives, I have so much to do.  </a:t>
            </a:r>
            <a:r>
              <a:rPr lang="en-US" sz="2800" b="1" dirty="0">
                <a:solidFill>
                  <a:srgbClr val="FF0000"/>
                </a:solidFill>
              </a:rPr>
              <a:t>Like doing laundry, cleaning my room, and finishing my science project. </a:t>
            </a:r>
          </a:p>
        </p:txBody>
      </p:sp>
    </p:spTree>
    <p:extLst>
      <p:ext uri="{BB962C8B-B14F-4D97-AF65-F5344CB8AC3E}">
        <p14:creationId xmlns:p14="http://schemas.microsoft.com/office/powerpoint/2010/main" val="46659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412" y="1228130"/>
            <a:ext cx="10744200" cy="44012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OPTIONS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Check to see if the phrase is missing a subject; if so, add one.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Check to see if the phrase is missing a verb; if so, add one.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Can you just combine the fragment with an existing sentence?  That may be as simple as adding a comma, or it may require you to re-write the pair of phrases for a fluent, concise, full sentence.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3812" y="304800"/>
            <a:ext cx="951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fix a fragment?</a:t>
            </a:r>
          </a:p>
        </p:txBody>
      </p:sp>
    </p:spTree>
    <p:extLst>
      <p:ext uri="{BB962C8B-B14F-4D97-AF65-F5344CB8AC3E}">
        <p14:creationId xmlns:p14="http://schemas.microsoft.com/office/powerpoint/2010/main" val="8217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012" y="1514563"/>
            <a:ext cx="11049000" cy="44935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</a:rPr>
              <a:t>Fragment: I checked my phone seven times already today.  </a:t>
            </a:r>
            <a:r>
              <a:rPr lang="en-US" sz="2600" b="1" dirty="0">
                <a:solidFill>
                  <a:srgbClr val="FF0000"/>
                </a:solidFill>
              </a:rPr>
              <a:t>Starting as soon as I woke up.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As soon as I woke up this morning, I checked my phone, which I’ve now done seven times.</a:t>
            </a:r>
          </a:p>
          <a:p>
            <a:endParaRPr lang="en-US" sz="2600" b="1" dirty="0">
              <a:solidFill>
                <a:schemeClr val="tx2"/>
              </a:solidFill>
            </a:endParaRPr>
          </a:p>
          <a:p>
            <a:r>
              <a:rPr lang="en-US" sz="2600" b="1" dirty="0">
                <a:solidFill>
                  <a:schemeClr val="tx2"/>
                </a:solidFill>
              </a:rPr>
              <a:t>Fragment: When the weekend arrives, I have so much to do. 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</a:t>
            </a:r>
            <a:r>
              <a:rPr lang="en-US" sz="2600" b="1" dirty="0">
                <a:solidFill>
                  <a:srgbClr val="FF0000"/>
                </a:solidFill>
              </a:rPr>
              <a:t>ke doing laundry, cleaning my room, and finishing my science project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I have so much to do this weekend, like laundry, cleaning, and studying.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Doing laundry, cleaning my room, and finishing my science project are the many things I have to do this weekend.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7612" y="218018"/>
            <a:ext cx="6110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Fixing a Fragment</a:t>
            </a:r>
          </a:p>
        </p:txBody>
      </p:sp>
    </p:spTree>
    <p:extLst>
      <p:ext uri="{BB962C8B-B14F-4D97-AF65-F5344CB8AC3E}">
        <p14:creationId xmlns:p14="http://schemas.microsoft.com/office/powerpoint/2010/main" val="373013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500" y="2226754"/>
            <a:ext cx="11125200" cy="44627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Seattle is a wonderful place to live.  Having mountains, ocean, and forests all within easy driving distance.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Why do I think the author’s position is problematic?  He makes generalizations that warrant further support.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Most people would agree that citizens deserve quality health care.  But every treatment has its price.  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Summer will be here soon.  Not before a lot of work and stress, though.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3812" y="152400"/>
            <a:ext cx="8191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Sentences? Fragments?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200" y="10443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pairing of clauses.  Is the pairing correct in providing full sentences, or is there a fragment?  Write “C” or “F” next to each number.</a:t>
            </a:r>
          </a:p>
        </p:txBody>
      </p:sp>
    </p:spTree>
    <p:extLst>
      <p:ext uri="{BB962C8B-B14F-4D97-AF65-F5344CB8AC3E}">
        <p14:creationId xmlns:p14="http://schemas.microsoft.com/office/powerpoint/2010/main" val="252713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500" y="2226754"/>
            <a:ext cx="11125200" cy="44627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Seattle is a wonderful place to live.  </a:t>
            </a:r>
            <a:r>
              <a:rPr lang="en-US" sz="2600" b="1" dirty="0">
                <a:solidFill>
                  <a:srgbClr val="FF0000"/>
                </a:solidFill>
              </a:rPr>
              <a:t>Having mountains, ocean, and forests all within easy driving distance.  FRAGMENT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Why do I think the author’s position is problematic?  He makes generalizations that warrant further support.  </a:t>
            </a:r>
            <a:r>
              <a:rPr lang="en-US" sz="2600" b="1" dirty="0">
                <a:solidFill>
                  <a:schemeClr val="tx2"/>
                </a:solidFill>
                <a:highlight>
                  <a:srgbClr val="FFFF00"/>
                </a:highlight>
              </a:rPr>
              <a:t>CORRECT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Most people would agree that citizens deserve quality health care.  But every treatment has its price.  </a:t>
            </a:r>
            <a:r>
              <a:rPr lang="en-US" sz="2600" b="1" dirty="0">
                <a:solidFill>
                  <a:schemeClr val="tx2"/>
                </a:solidFill>
                <a:highlight>
                  <a:srgbClr val="FFFF00"/>
                </a:highlight>
              </a:rPr>
              <a:t>CORRECT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Summer will be here soon.  </a:t>
            </a:r>
            <a:r>
              <a:rPr lang="en-US" sz="2600" b="1" dirty="0">
                <a:solidFill>
                  <a:srgbClr val="FF0000"/>
                </a:solidFill>
              </a:rPr>
              <a:t>Not before a lot of work and stress, though.  FRAGMENT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3812" y="152400"/>
            <a:ext cx="8191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Sentences? Fragments?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200" y="10443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pairing of clauses.  Is the pairing correct in providing full sentences, or is there a fragment?  Write “C” or “F” next to each number.</a:t>
            </a:r>
          </a:p>
        </p:txBody>
      </p:sp>
    </p:spTree>
    <p:extLst>
      <p:ext uri="{BB962C8B-B14F-4D97-AF65-F5344CB8AC3E}">
        <p14:creationId xmlns:p14="http://schemas.microsoft.com/office/powerpoint/2010/main" val="317721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1577" y="152400"/>
            <a:ext cx="2969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Run-Ons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8012" y="896146"/>
            <a:ext cx="11125200" cy="437042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Run-ons jam two or more full sentences together into 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Just a comma between two full sentences doesn’t fix the error.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SAMPLE RUN-ONS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R/O=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Current insurance practices are unfair </a:t>
            </a:r>
            <a:r>
              <a:rPr lang="en-US" sz="2800" b="1" dirty="0">
                <a:solidFill>
                  <a:schemeClr val="tx2"/>
                </a:solidFill>
              </a:rPr>
              <a:t>they discriminate against the people who need coverage the most.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R/O=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book review’s main critiques are harsh</a:t>
            </a:r>
            <a:r>
              <a:rPr lang="en-US" sz="5400" b="1" dirty="0">
                <a:solidFill>
                  <a:srgbClr val="FF0000"/>
                </a:solidFill>
              </a:rPr>
              <a:t>,</a:t>
            </a:r>
            <a:r>
              <a:rPr lang="en-US" sz="2800" b="1" dirty="0">
                <a:solidFill>
                  <a:schemeClr val="tx2"/>
                </a:solidFill>
              </a:rPr>
              <a:t> they fail to recognize the stylistic merit of the writing.</a:t>
            </a:r>
          </a:p>
        </p:txBody>
      </p:sp>
    </p:spTree>
    <p:extLst>
      <p:ext uri="{BB962C8B-B14F-4D97-AF65-F5344CB8AC3E}">
        <p14:creationId xmlns:p14="http://schemas.microsoft.com/office/powerpoint/2010/main" val="36298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315" y="304800"/>
            <a:ext cx="8549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fix a 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run-on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760412" y="1447800"/>
            <a:ext cx="1082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Separate the two sentences with a period.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Use a semi-colon (if the sentences are related in content).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Add a comma + a coordinating conjunction after the first sentence.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Note:  Coordinating conjunctions include </a:t>
            </a:r>
            <a:r>
              <a:rPr lang="en-US" sz="2800" b="1" i="1" dirty="0">
                <a:solidFill>
                  <a:srgbClr val="C00000"/>
                </a:solidFill>
              </a:rPr>
              <a:t>and, but, for</a:t>
            </a:r>
            <a:r>
              <a:rPr lang="en-US" sz="2800" b="1" i="1">
                <a:solidFill>
                  <a:srgbClr val="C00000"/>
                </a:solidFill>
              </a:rPr>
              <a:t>, or, yet, nor, so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6873" y="304800"/>
            <a:ext cx="5388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Fixing a Run-On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412" y="1228130"/>
            <a:ext cx="1082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</a:rPr>
              <a:t>R/O=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Current insurance practices are unfair </a:t>
            </a:r>
            <a:r>
              <a:rPr lang="en-US" sz="2200" b="1" dirty="0">
                <a:solidFill>
                  <a:schemeClr val="tx2"/>
                </a:solidFill>
              </a:rPr>
              <a:t>they discriminate against the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Current insurance practices are unfair; they discriminate against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Because they discriminate against the people who need coverage the most, current insurance practices are unfair.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Current insurance practices are unfair, for they discriminate against the people who need coverage the most.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200" b="1" dirty="0">
                <a:solidFill>
                  <a:schemeClr val="tx2"/>
                </a:solidFill>
              </a:rPr>
              <a:t>R/O=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book review’s main critiques are harsh</a:t>
            </a:r>
            <a:r>
              <a:rPr lang="en-US" sz="2200" b="1" dirty="0">
                <a:solidFill>
                  <a:srgbClr val="FF0000"/>
                </a:solidFill>
              </a:rPr>
              <a:t>,</a:t>
            </a:r>
            <a:r>
              <a:rPr lang="en-US" sz="2200" b="1" dirty="0">
                <a:solidFill>
                  <a:schemeClr val="tx2"/>
                </a:solidFill>
              </a:rPr>
              <a:t> they fail to recognize the stylistic merit of the writing.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book review’s main critiques are harsh; they fail to recognize the stylistic merit of the writing.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book review’s main critiques are harsh, for they fail to recognize the stylistic merit of the writing.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ED7E51-F5C0-44BA-ADA8-7E045C660E5F}"/>
              </a:ext>
            </a:extLst>
          </p:cNvPr>
          <p:cNvSpPr txBox="1"/>
          <p:nvPr/>
        </p:nvSpPr>
        <p:spPr>
          <a:xfrm rot="16200000">
            <a:off x="-501249" y="2819400"/>
            <a:ext cx="21336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FIXED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7217CA-0F99-43DC-A01C-CEC02D1808FD}"/>
              </a:ext>
            </a:extLst>
          </p:cNvPr>
          <p:cNvSpPr txBox="1"/>
          <p:nvPr/>
        </p:nvSpPr>
        <p:spPr>
          <a:xfrm rot="16200000">
            <a:off x="-534988" y="5334000"/>
            <a:ext cx="21336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FIXED</a:t>
            </a:r>
          </a:p>
        </p:txBody>
      </p:sp>
    </p:spTree>
    <p:extLst>
      <p:ext uri="{BB962C8B-B14F-4D97-AF65-F5344CB8AC3E}">
        <p14:creationId xmlns:p14="http://schemas.microsoft.com/office/powerpoint/2010/main" val="42838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181</TotalTime>
  <Words>1091</Words>
  <Application>Microsoft Office PowerPoint</Application>
  <PresentationFormat>Custom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굴림</vt:lpstr>
      <vt:lpstr>Arial</vt:lpstr>
      <vt:lpstr>Century Gothic</vt:lpstr>
      <vt:lpstr>Vertical and Horizontal design template</vt:lpstr>
      <vt:lpstr>GRAMMAR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Colleen Remar</dc:creator>
  <cp:lastModifiedBy>REMAR, COLLEEN</cp:lastModifiedBy>
  <cp:revision>15</cp:revision>
  <dcterms:created xsi:type="dcterms:W3CDTF">2018-05-06T00:26:00Z</dcterms:created>
  <dcterms:modified xsi:type="dcterms:W3CDTF">2019-04-30T16:25:52Z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