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9" r:id="rId2"/>
    <p:sldId id="264" r:id="rId3"/>
    <p:sldId id="266" r:id="rId4"/>
    <p:sldId id="272" r:id="rId5"/>
    <p:sldId id="265" r:id="rId6"/>
    <p:sldId id="279" r:id="rId7"/>
    <p:sldId id="270" r:id="rId8"/>
    <p:sldId id="273" r:id="rId9"/>
    <p:sldId id="274" r:id="rId10"/>
    <p:sldId id="275" r:id="rId11"/>
    <p:sldId id="280" r:id="rId12"/>
    <p:sldId id="278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1152">
          <p15:clr>
            <a:srgbClr val="A4A3A4"/>
          </p15:clr>
        </p15:guide>
        <p15:guide id="5" orient="horz" pos="3360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864">
          <p15:clr>
            <a:srgbClr val="A4A3A4"/>
          </p15:clr>
        </p15:guide>
        <p15:guide id="8" orient="horz" pos="528">
          <p15:clr>
            <a:srgbClr val="A4A3A4"/>
          </p15:clr>
        </p15:guide>
        <p15:guide id="9" orient="horz" pos="2784">
          <p15:clr>
            <a:srgbClr val="A4A3A4"/>
          </p15:clr>
        </p15:guide>
        <p15:guide id="10" pos="3839">
          <p15:clr>
            <a:srgbClr val="A4A3A4"/>
          </p15:clr>
        </p15:guide>
        <p15:guide id="11" pos="959">
          <p15:clr>
            <a:srgbClr val="A4A3A4"/>
          </p15:clr>
        </p15:guide>
        <p15:guide id="12" pos="7007">
          <p15:clr>
            <a:srgbClr val="A4A3A4"/>
          </p15:clr>
        </p15:guide>
        <p15:guide id="13" pos="6719">
          <p15:clr>
            <a:srgbClr val="A4A3A4"/>
          </p15:clr>
        </p15:guide>
        <p15:guide id="14" pos="6143">
          <p15:clr>
            <a:srgbClr val="A4A3A4"/>
          </p15:clr>
        </p15:guide>
        <p15:guide id="15" pos="3983">
          <p15:clr>
            <a:srgbClr val="A4A3A4"/>
          </p15:clr>
        </p15:guide>
        <p15:guide id="16" pos="527">
          <p15:clr>
            <a:srgbClr val="A4A3A4"/>
          </p15:clr>
        </p15:guide>
        <p15:guide id="17" pos="71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4" d="100"/>
          <a:sy n="64" d="100"/>
        </p:scale>
        <p:origin x="680" y="40"/>
      </p:cViewPr>
      <p:guideLst>
        <p:guide orient="horz" pos="2160"/>
        <p:guide orient="horz" pos="1008"/>
        <p:guide orient="horz" pos="3792"/>
        <p:guide orient="horz" pos="1152"/>
        <p:guide orient="horz" pos="3360"/>
        <p:guide orient="horz" pos="3072"/>
        <p:guide orient="horz" pos="864"/>
        <p:guide orient="horz" pos="528"/>
        <p:guide orient="horz" pos="2784"/>
        <p:guide pos="3839"/>
        <p:guide pos="959"/>
        <p:guide pos="7007"/>
        <p:guide pos="6719"/>
        <p:guide pos="6143"/>
        <p:guide pos="3983"/>
        <p:guide pos="527"/>
        <p:guide pos="715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1680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A8D02-4E65-4CCD-8312-4AB164C6C77D}" type="datetimeFigureOut">
              <a:rPr lang="en-US"/>
              <a:t>4/30/2019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19DBA-4540-49B3-8FA9-6259387ECF9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7619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755D9-D361-47B8-9652-3B4EA9776CE5}" type="datetimeFigureOut">
              <a:rPr lang="en-US"/>
              <a:t>4/30/2019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36274-F2B9-4C45-BBB4-0EDF4CD651A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768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41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371600"/>
            <a:ext cx="9144000" cy="3505200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4953000"/>
            <a:ext cx="8229600" cy="10668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0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1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52012" y="533400"/>
            <a:ext cx="1371600" cy="5592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1" y="533400"/>
            <a:ext cx="8077201" cy="5592764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4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2"/>
              </a:buClr>
              <a:defRPr/>
            </a:lvl2pPr>
            <a:lvl5pPr>
              <a:defRPr/>
            </a:lvl5pPr>
            <a:lvl6pPr>
              <a:buClr>
                <a:schemeClr val="accent2"/>
              </a:buClr>
              <a:defRPr baseline="0"/>
            </a:lvl6pPr>
            <a:lvl7pPr>
              <a:buClr>
                <a:schemeClr val="accent2"/>
              </a:buClr>
              <a:defRPr baseline="0"/>
            </a:lvl7pPr>
            <a:lvl8pPr>
              <a:buClr>
                <a:schemeClr val="accent2"/>
              </a:buClr>
              <a:defRPr baseline="0"/>
            </a:lvl8pPr>
            <a:lvl9pPr>
              <a:buClr>
                <a:schemeClr val="accent2"/>
              </a:buCl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3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514601"/>
            <a:ext cx="9144000" cy="2819400"/>
          </a:xfrm>
        </p:spPr>
        <p:txBody>
          <a:bodyPr anchor="b">
            <a:noAutofit/>
          </a:bodyPr>
          <a:lstStyle>
            <a:lvl1pPr algn="l">
              <a:defRPr sz="66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990600"/>
            <a:ext cx="8229600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5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4" y="1828800"/>
            <a:ext cx="4645152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5412" y="1828800"/>
            <a:ext cx="4648201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54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828800"/>
            <a:ext cx="46451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4" y="2667000"/>
            <a:ext cx="4645152" cy="33528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 baseline="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78462" y="1828800"/>
            <a:ext cx="46451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78462" y="2667000"/>
            <a:ext cx="4645152" cy="33528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2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569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5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2590800"/>
            <a:ext cx="3276599" cy="192405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012" y="838200"/>
            <a:ext cx="6172201" cy="5181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13" y="4648200"/>
            <a:ext cx="3276599" cy="13716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pPr/>
              <a:t>4/30/2019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4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2590800"/>
            <a:ext cx="3276599" cy="192405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5103812" y="457200"/>
            <a:ext cx="6629400" cy="594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484812" y="836610"/>
            <a:ext cx="5867401" cy="5183190"/>
          </a:xfrm>
          <a:solidFill>
            <a:schemeClr val="bg2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13" y="4648200"/>
            <a:ext cx="3276599" cy="13716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385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-1" y="0"/>
            <a:ext cx="12188825" cy="6858000"/>
            <a:chOff x="-1" y="0"/>
            <a:chExt cx="12188825" cy="6858000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164514" y="6705600"/>
              <a:ext cx="8024310" cy="152400"/>
            </a:xfrm>
            <a:prstGeom prst="rect">
              <a:avLst/>
            </a:prstGeom>
            <a:gradFill rotWithShape="0">
              <a:gsLst>
                <a:gs pos="0">
                  <a:schemeClr val="accent5">
                    <a:lumMod val="20000"/>
                    <a:lumOff val="8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1680956" y="1981200"/>
              <a:ext cx="507868" cy="4267200"/>
            </a:xfrm>
            <a:prstGeom prst="rect">
              <a:avLst/>
            </a:prstGeom>
            <a:gradFill rotWithShape="0">
              <a:gsLst>
                <a:gs pos="0">
                  <a:schemeClr val="tx2">
                    <a:lumMod val="20000"/>
                    <a:lumOff val="8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-1" y="5257800"/>
              <a:ext cx="609441" cy="1524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-1" y="5410200"/>
              <a:ext cx="609441" cy="1447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11680956" y="0"/>
              <a:ext cx="507868" cy="1981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7618015" y="0"/>
              <a:ext cx="4062942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3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609440" y="304800"/>
              <a:ext cx="711015" cy="762000"/>
            </a:xfrm>
            <a:prstGeom prst="rect">
              <a:avLst/>
            </a:prstGeom>
            <a:solidFill>
              <a:schemeClr val="bg2">
                <a:lumMod val="50000"/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-1" y="1066800"/>
              <a:ext cx="609441" cy="4191000"/>
            </a:xfrm>
            <a:prstGeom prst="rect">
              <a:avLst/>
            </a:prstGeom>
            <a:gradFill rotWithShape="0">
              <a:gsLst>
                <a:gs pos="0">
                  <a:schemeClr val="bg2">
                    <a:lumMod val="50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-1" y="304800"/>
              <a:ext cx="609441" cy="762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-1" y="0"/>
              <a:ext cx="1320456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accent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1320455" y="0"/>
              <a:ext cx="6297560" cy="304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V="1">
              <a:off x="609440" y="304800"/>
              <a:ext cx="0" cy="6553200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609440" y="6705600"/>
              <a:ext cx="11579384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V="1">
              <a:off x="11680956" y="0"/>
              <a:ext cx="0" cy="670560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-1" y="304800"/>
              <a:ext cx="12188825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H="1">
              <a:off x="7618015" y="457200"/>
              <a:ext cx="4570809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V="1">
              <a:off x="7618015" y="0"/>
              <a:ext cx="0" cy="45720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11680956" y="1981200"/>
              <a:ext cx="5078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>
              <a:off x="1320455" y="0"/>
              <a:ext cx="0" cy="106680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 flipH="1">
              <a:off x="-1" y="1066800"/>
              <a:ext cx="1320456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 flipH="1">
              <a:off x="-1" y="5257800"/>
              <a:ext cx="609441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 flipH="1">
              <a:off x="-1" y="5410200"/>
              <a:ext cx="609441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828800"/>
            <a:ext cx="96012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7950" y="6172200"/>
            <a:ext cx="6862462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09012" y="6172200"/>
            <a:ext cx="1320059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83829175-527E-46A3-863C-1BB1F163B849}" type="datetimeFigureOut">
              <a:rPr lang="en-US" smtClean="0"/>
              <a:pPr/>
              <a:t>4/30/2019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33012" y="6172200"/>
            <a:ext cx="9906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5137D0E-4A4F-4307-8994-C1891D747D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2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3838" algn="l" defTabSz="914400" rtl="0" eaLnBrk="1" latinLnBrk="0" hangingPunct="1">
        <a:lnSpc>
          <a:spcPct val="90000"/>
        </a:lnSpc>
        <a:spcBef>
          <a:spcPts val="800"/>
        </a:spcBef>
        <a:buClr>
          <a:schemeClr val="accent2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41363" indent="-17145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67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080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44752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82496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57984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office.com/Pages/ResponsePage.aspx?id=j0gLqp78hUGl4zhCIN8jykqJrvXbqhRGrmSygS-eAOBURDVMTDdZOUgxUEhDWjExQzdTMU5SRElJVC4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GRAMMAR #1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FRAGMENTS and RUN-ONS</a:t>
            </a:r>
          </a:p>
        </p:txBody>
      </p:sp>
    </p:spTree>
    <p:extLst>
      <p:ext uri="{BB962C8B-B14F-4D97-AF65-F5344CB8AC3E}">
        <p14:creationId xmlns:p14="http://schemas.microsoft.com/office/powerpoint/2010/main" val="296726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6212" y="228600"/>
            <a:ext cx="69301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Sentence? Run-On?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2812" y="1120554"/>
            <a:ext cx="10591800" cy="120032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DIRECTIONS:  Number your scrap paper from 1-4.  Look at each sentence.  Is it correct, or is it a run-on? Write “C” or “R/O” next to each number.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8012" y="2638454"/>
            <a:ext cx="11049000" cy="369331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tx2"/>
                </a:solidFill>
              </a:rPr>
              <a:t>A two-thirds vote was needed to pass the bill it failed by 4 votes.</a:t>
            </a:r>
          </a:p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tx2"/>
                </a:solidFill>
              </a:rPr>
              <a:t>The senator was invited to speak at the graduation ceremony next month.  Because of her busy schedule, however, she had to decline.</a:t>
            </a:r>
          </a:p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tx2"/>
                </a:solidFill>
              </a:rPr>
              <a:t>Most of the buildings in the town are historical landmarks, they were built prior to 1800.</a:t>
            </a:r>
          </a:p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tx2"/>
                </a:solidFill>
              </a:rPr>
              <a:t>Hoping for a large settlement from the lawsuit, the plaintiff began to spend excessively, she ended up with debt when the lawsuit was dismissed.</a:t>
            </a:r>
          </a:p>
        </p:txBody>
      </p:sp>
    </p:spTree>
    <p:extLst>
      <p:ext uri="{BB962C8B-B14F-4D97-AF65-F5344CB8AC3E}">
        <p14:creationId xmlns:p14="http://schemas.microsoft.com/office/powerpoint/2010/main" val="142455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6212" y="228600"/>
            <a:ext cx="69301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Sentence? Run-On?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2812" y="1120554"/>
            <a:ext cx="10591800" cy="120032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DIRECTIONS:  Number your scrap paper from 1-4.  Look at each sentence.  Is it correct, or is it a run-on? Write “C” or “R/O” next to each number.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8012" y="2438400"/>
            <a:ext cx="11049000" cy="409342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accent4"/>
                </a:solidFill>
              </a:rPr>
              <a:t>A two-thirds vote was needed to pass the bill</a:t>
            </a:r>
            <a:r>
              <a:rPr lang="en-US" sz="2600" b="1" dirty="0">
                <a:solidFill>
                  <a:schemeClr val="tx2"/>
                </a:solidFill>
              </a:rPr>
              <a:t> </a:t>
            </a:r>
            <a:r>
              <a:rPr lang="en-US" sz="2600" b="1" dirty="0">
                <a:solidFill>
                  <a:srgbClr val="00B050"/>
                </a:solidFill>
              </a:rPr>
              <a:t>it failed by 4 votes.</a:t>
            </a:r>
          </a:p>
          <a:p>
            <a:pPr lvl="1"/>
            <a:r>
              <a:rPr lang="en-US" sz="2600" b="1" dirty="0">
                <a:solidFill>
                  <a:srgbClr val="FF0000"/>
                </a:solidFill>
              </a:rPr>
              <a:t>RUN ON</a:t>
            </a:r>
          </a:p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tx2"/>
                </a:solidFill>
              </a:rPr>
              <a:t>The senator was invited to speak at the graduation ceremony next month.  Because of her busy schedule, however, she had to decline. </a:t>
            </a:r>
            <a:r>
              <a:rPr lang="en-US" sz="2600" b="1" dirty="0">
                <a:solidFill>
                  <a:schemeClr val="tx2"/>
                </a:solidFill>
                <a:highlight>
                  <a:srgbClr val="FFFF00"/>
                </a:highlight>
              </a:rPr>
              <a:t>CORRECT</a:t>
            </a:r>
          </a:p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accent4"/>
                </a:solidFill>
              </a:rPr>
              <a:t>Most of the buildings in the town are historical landmarks</a:t>
            </a:r>
            <a:r>
              <a:rPr lang="en-US" sz="2600" b="1" dirty="0">
                <a:solidFill>
                  <a:schemeClr val="tx2"/>
                </a:solidFill>
                <a:highlight>
                  <a:srgbClr val="00FFFF"/>
                </a:highlight>
              </a:rPr>
              <a:t>, </a:t>
            </a:r>
            <a:r>
              <a:rPr lang="en-US" sz="2600" b="1" dirty="0">
                <a:solidFill>
                  <a:srgbClr val="00B050"/>
                </a:solidFill>
              </a:rPr>
              <a:t>they were built prior to 1800</a:t>
            </a:r>
            <a:r>
              <a:rPr lang="en-US" sz="2600" b="1" dirty="0">
                <a:solidFill>
                  <a:schemeClr val="tx2"/>
                </a:solidFill>
              </a:rPr>
              <a:t>.  </a:t>
            </a:r>
            <a:r>
              <a:rPr lang="en-US" sz="2600" b="1" dirty="0">
                <a:solidFill>
                  <a:srgbClr val="FF0000"/>
                </a:solidFill>
              </a:rPr>
              <a:t>RUN ON-the comma doesn’t fix it</a:t>
            </a:r>
          </a:p>
          <a:p>
            <a:pPr marL="342900" indent="-342900">
              <a:buFontTx/>
              <a:buAutoNum type="arabicPeriod"/>
            </a:pPr>
            <a:r>
              <a:rPr lang="en-US" sz="2600" b="1" dirty="0">
                <a:solidFill>
                  <a:schemeClr val="accent4"/>
                </a:solidFill>
              </a:rPr>
              <a:t>Hoping for a large settlement from the lawsuit, the plaintiff began to spend excessively</a:t>
            </a:r>
            <a:r>
              <a:rPr lang="en-US" sz="2600" b="1" dirty="0">
                <a:solidFill>
                  <a:schemeClr val="tx2"/>
                </a:solidFill>
                <a:highlight>
                  <a:srgbClr val="00FFFF"/>
                </a:highlight>
              </a:rPr>
              <a:t>,</a:t>
            </a:r>
            <a:r>
              <a:rPr lang="en-US" sz="2600" b="1" dirty="0">
                <a:solidFill>
                  <a:schemeClr val="tx2"/>
                </a:solidFill>
              </a:rPr>
              <a:t> </a:t>
            </a:r>
            <a:r>
              <a:rPr lang="en-US" sz="2600" b="1" dirty="0">
                <a:solidFill>
                  <a:srgbClr val="00B050"/>
                </a:solidFill>
              </a:rPr>
              <a:t>she ended up with debt when the lawsuit was dismissed. </a:t>
            </a:r>
            <a:r>
              <a:rPr lang="en-US" sz="2600" b="1" dirty="0">
                <a:solidFill>
                  <a:srgbClr val="FF0000"/>
                </a:solidFill>
              </a:rPr>
              <a:t>RUN ON-the comma doesn’t fix it</a:t>
            </a:r>
          </a:p>
        </p:txBody>
      </p:sp>
    </p:spTree>
    <p:extLst>
      <p:ext uri="{BB962C8B-B14F-4D97-AF65-F5344CB8AC3E}">
        <p14:creationId xmlns:p14="http://schemas.microsoft.com/office/powerpoint/2010/main" val="338113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6212" y="402611"/>
            <a:ext cx="9753600" cy="563231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highlight>
                  <a:srgbClr val="FFFF00"/>
                </a:highlight>
              </a:rPr>
              <a:t>PRACTICE:</a:t>
            </a:r>
          </a:p>
          <a:p>
            <a:r>
              <a:rPr lang="en-US" sz="3600" b="1" dirty="0">
                <a:solidFill>
                  <a:schemeClr val="accent1"/>
                </a:solidFill>
              </a:rPr>
              <a:t>Click on the FORMS link below to take the quiz.</a:t>
            </a:r>
          </a:p>
          <a:p>
            <a:endParaRPr lang="en-US" sz="3600" b="1" dirty="0">
              <a:solidFill>
                <a:schemeClr val="accent1"/>
              </a:solidFill>
            </a:endParaRPr>
          </a:p>
          <a:p>
            <a:r>
              <a:rPr lang="en-US" sz="3600" b="1" dirty="0">
                <a:solidFill>
                  <a:schemeClr val="accent1"/>
                </a:solidFill>
                <a:hlinkClick r:id="rId2"/>
              </a:rPr>
              <a:t>https://forms.office.com/Pages/ResponsePage.aspx?id=j0gLqp78hUGl4zhCIN8jykqJrvXbqhRGrmSygS-eAOBURDVMTDdZOUgxUEhDWjExQzdTMU5SRElJVC4u</a:t>
            </a:r>
            <a:endParaRPr lang="en-US" sz="3600" b="1" dirty="0">
              <a:solidFill>
                <a:schemeClr val="accent1"/>
              </a:solidFill>
            </a:endParaRPr>
          </a:p>
          <a:p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80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93812" y="228600"/>
            <a:ext cx="42178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FRAGMENTS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1412" y="1064568"/>
            <a:ext cx="10363200" cy="95410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A fragment is an incomplete thought; it may be missing a subject or a verb and so does not count as a full sentence</a:t>
            </a:r>
            <a:r>
              <a:rPr lang="en-US" sz="2800" dirty="0"/>
              <a:t>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6612" y="2451557"/>
            <a:ext cx="10668000" cy="267765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Fragment: I checked my phone seven times already today.  </a:t>
            </a:r>
            <a:r>
              <a:rPr lang="en-US" sz="2800" b="1" dirty="0">
                <a:solidFill>
                  <a:srgbClr val="FF0000"/>
                </a:solidFill>
              </a:rPr>
              <a:t>Starting as soon as I woke up.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r>
              <a:rPr lang="en-US" sz="2800" b="1" dirty="0">
                <a:solidFill>
                  <a:schemeClr val="tx2"/>
                </a:solidFill>
              </a:rPr>
              <a:t>Fragment: When the weekend arrives, I have so much to do.  </a:t>
            </a:r>
            <a:r>
              <a:rPr lang="en-US" sz="2800" b="1" dirty="0">
                <a:solidFill>
                  <a:srgbClr val="FF0000"/>
                </a:solidFill>
              </a:rPr>
              <a:t>Like doing laundry, cleaning my room, and finishing my science project. </a:t>
            </a:r>
          </a:p>
        </p:txBody>
      </p:sp>
    </p:spTree>
    <p:extLst>
      <p:ext uri="{BB962C8B-B14F-4D97-AF65-F5344CB8AC3E}">
        <p14:creationId xmlns:p14="http://schemas.microsoft.com/office/powerpoint/2010/main" val="466595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0412" y="1228130"/>
            <a:ext cx="10744200" cy="440120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OPTIONS</a:t>
            </a:r>
          </a:p>
          <a:p>
            <a:pPr marL="342900" indent="-342900">
              <a:buAutoNum type="arabicPeriod"/>
            </a:pPr>
            <a:r>
              <a:rPr lang="en-US" sz="2800" b="1" dirty="0">
                <a:solidFill>
                  <a:schemeClr val="accent1"/>
                </a:solidFill>
              </a:rPr>
              <a:t>Check to see if the phrase is missing a subject; if so, add one.</a:t>
            </a:r>
          </a:p>
          <a:p>
            <a:pPr marL="342900" indent="-342900">
              <a:buAutoNum type="arabicPeriod"/>
            </a:pPr>
            <a:endParaRPr lang="en-US" sz="2800" b="1" dirty="0">
              <a:solidFill>
                <a:schemeClr val="accent1"/>
              </a:solidFill>
            </a:endParaRPr>
          </a:p>
          <a:p>
            <a:pPr marL="342900" indent="-342900">
              <a:buAutoNum type="arabicPeriod"/>
            </a:pPr>
            <a:r>
              <a:rPr lang="en-US" sz="2800" b="1" dirty="0">
                <a:solidFill>
                  <a:schemeClr val="accent1"/>
                </a:solidFill>
              </a:rPr>
              <a:t>Check to see if the phrase is missing a verb; if so, add one.</a:t>
            </a:r>
          </a:p>
          <a:p>
            <a:pPr marL="342900" indent="-342900">
              <a:buAutoNum type="arabicPeriod"/>
            </a:pPr>
            <a:endParaRPr lang="en-US" sz="2800" b="1" dirty="0">
              <a:solidFill>
                <a:schemeClr val="accent1"/>
              </a:solidFill>
            </a:endParaRPr>
          </a:p>
          <a:p>
            <a:pPr marL="342900" indent="-342900">
              <a:buAutoNum type="arabicPeriod"/>
            </a:pPr>
            <a:r>
              <a:rPr lang="en-US" sz="2800" b="1" dirty="0">
                <a:solidFill>
                  <a:schemeClr val="accent1"/>
                </a:solidFill>
              </a:rPr>
              <a:t>Can you just combine the fragment with an existing sentence?  That may be as simple as adding a comma, or it may require you to re-write the pair of phrases for a fluent, concise, full sentence.</a:t>
            </a:r>
          </a:p>
        </p:txBody>
      </p:sp>
      <p:sp>
        <p:nvSpPr>
          <p:cNvPr id="3" name="Rectangle 2"/>
          <p:cNvSpPr/>
          <p:nvPr/>
        </p:nvSpPr>
        <p:spPr>
          <a:xfrm>
            <a:off x="1293812" y="304800"/>
            <a:ext cx="95141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How do you fix a fragment?</a:t>
            </a:r>
          </a:p>
        </p:txBody>
      </p:sp>
    </p:spTree>
    <p:extLst>
      <p:ext uri="{BB962C8B-B14F-4D97-AF65-F5344CB8AC3E}">
        <p14:creationId xmlns:p14="http://schemas.microsoft.com/office/powerpoint/2010/main" val="82172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8012" y="1514563"/>
            <a:ext cx="11049000" cy="449353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600" b="1" dirty="0">
                <a:solidFill>
                  <a:schemeClr val="tx2"/>
                </a:solidFill>
              </a:rPr>
              <a:t>Fragment: I checked my phone seven times already today.  </a:t>
            </a:r>
            <a:r>
              <a:rPr lang="en-US" sz="2600" b="1" dirty="0">
                <a:solidFill>
                  <a:srgbClr val="FF0000"/>
                </a:solidFill>
              </a:rPr>
              <a:t>Starting as soon as I woke up.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accent5">
                    <a:lumMod val="75000"/>
                  </a:schemeClr>
                </a:solidFill>
              </a:rPr>
              <a:t>As soon as I woke up this morning, I checked my phone, which I’ve now done seven times.</a:t>
            </a:r>
          </a:p>
          <a:p>
            <a:endParaRPr lang="en-US" sz="2600" b="1" dirty="0">
              <a:solidFill>
                <a:schemeClr val="tx2"/>
              </a:solidFill>
            </a:endParaRPr>
          </a:p>
          <a:p>
            <a:r>
              <a:rPr lang="en-US" sz="2600" b="1" dirty="0">
                <a:solidFill>
                  <a:schemeClr val="tx2"/>
                </a:solidFill>
              </a:rPr>
              <a:t>Fragment: When the weekend arrives, I have so much to do.  </a:t>
            </a:r>
            <a:r>
              <a:rPr lang="en-US" sz="2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Li</a:t>
            </a:r>
            <a:r>
              <a:rPr lang="en-US" sz="2600" b="1" dirty="0">
                <a:solidFill>
                  <a:srgbClr val="FF0000"/>
                </a:solidFill>
              </a:rPr>
              <a:t>ke doing laundry, cleaning my room, and finishing my science project</a:t>
            </a:r>
            <a:r>
              <a:rPr lang="en-US" sz="2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accent5">
                    <a:lumMod val="75000"/>
                  </a:schemeClr>
                </a:solidFill>
              </a:rPr>
              <a:t>I have so much to do this weekend, like laundry, cleaning, and studying.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accent5">
                    <a:lumMod val="75000"/>
                  </a:schemeClr>
                </a:solidFill>
              </a:rPr>
              <a:t>Doing laundry, cleaning my room, and finishing my science project are the many things I have to do this weekend.  </a:t>
            </a:r>
          </a:p>
        </p:txBody>
      </p:sp>
      <p:sp>
        <p:nvSpPr>
          <p:cNvPr id="3" name="Rectangle 2"/>
          <p:cNvSpPr/>
          <p:nvPr/>
        </p:nvSpPr>
        <p:spPr>
          <a:xfrm>
            <a:off x="1217612" y="218018"/>
            <a:ext cx="61109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Fixing a Fragment</a:t>
            </a:r>
          </a:p>
        </p:txBody>
      </p:sp>
    </p:spTree>
    <p:extLst>
      <p:ext uri="{BB962C8B-B14F-4D97-AF65-F5344CB8AC3E}">
        <p14:creationId xmlns:p14="http://schemas.microsoft.com/office/powerpoint/2010/main" val="3730132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3500" y="2226754"/>
            <a:ext cx="11125200" cy="446276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tx2"/>
                </a:solidFill>
              </a:rPr>
              <a:t>Seattle is a wonderful place to live.  Having mountains, ocean, and forests all within easy driving distance.</a:t>
            </a:r>
          </a:p>
          <a:p>
            <a:pPr marL="342900" indent="-342900">
              <a:buAutoNum type="arabicPeriod"/>
            </a:pPr>
            <a:endParaRPr lang="en-US" sz="2600" b="1" dirty="0">
              <a:solidFill>
                <a:schemeClr val="tx2"/>
              </a:solidFill>
            </a:endParaRPr>
          </a:p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tx2"/>
                </a:solidFill>
              </a:rPr>
              <a:t>Why do I think the author’s position is problematic?  He makes generalizations that warrant further support.</a:t>
            </a:r>
          </a:p>
          <a:p>
            <a:pPr marL="342900" indent="-342900">
              <a:buAutoNum type="arabicPeriod"/>
            </a:pPr>
            <a:endParaRPr lang="en-US" sz="2600" b="1" dirty="0">
              <a:solidFill>
                <a:schemeClr val="tx2"/>
              </a:solidFill>
            </a:endParaRPr>
          </a:p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tx2"/>
                </a:solidFill>
              </a:rPr>
              <a:t>Most people would agree that citizens deserve quality health care.  But every treatment has its price.  </a:t>
            </a:r>
          </a:p>
          <a:p>
            <a:pPr marL="342900" indent="-342900">
              <a:buAutoNum type="arabicPeriod"/>
            </a:pPr>
            <a:endParaRPr lang="en-US" sz="2600" b="1" dirty="0">
              <a:solidFill>
                <a:schemeClr val="tx2"/>
              </a:solidFill>
            </a:endParaRPr>
          </a:p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tx2"/>
                </a:solidFill>
              </a:rPr>
              <a:t>Summer will be here soon.  Not before a lot of work and stress, though.  </a:t>
            </a:r>
          </a:p>
        </p:txBody>
      </p:sp>
      <p:sp>
        <p:nvSpPr>
          <p:cNvPr id="3" name="Rectangle 2"/>
          <p:cNvSpPr/>
          <p:nvPr/>
        </p:nvSpPr>
        <p:spPr>
          <a:xfrm>
            <a:off x="1293812" y="152400"/>
            <a:ext cx="81916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Sentences? Fragments?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0200" y="1044354"/>
            <a:ext cx="10591800" cy="120032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DIRECTIONS:  Number your scrap paper from 1-4.  Look at each pairing of clauses.  Is the pairing correct in providing full sentences, or is there a fragment?  Write “C” or “F” next to each number.</a:t>
            </a:r>
          </a:p>
        </p:txBody>
      </p:sp>
    </p:spTree>
    <p:extLst>
      <p:ext uri="{BB962C8B-B14F-4D97-AF65-F5344CB8AC3E}">
        <p14:creationId xmlns:p14="http://schemas.microsoft.com/office/powerpoint/2010/main" val="2527131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3500" y="2226754"/>
            <a:ext cx="11125200" cy="446276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tx2"/>
                </a:solidFill>
              </a:rPr>
              <a:t>Seattle is a wonderful place to live.  </a:t>
            </a:r>
            <a:r>
              <a:rPr lang="en-US" sz="2600" b="1" dirty="0">
                <a:solidFill>
                  <a:srgbClr val="FF0000"/>
                </a:solidFill>
              </a:rPr>
              <a:t>Having mountains, ocean, and forests all within easy driving distance.  FRAGMENT</a:t>
            </a:r>
          </a:p>
          <a:p>
            <a:pPr marL="342900" indent="-342900">
              <a:buAutoNum type="arabicPeriod"/>
            </a:pPr>
            <a:endParaRPr lang="en-US" sz="2600" b="1" dirty="0">
              <a:solidFill>
                <a:schemeClr val="tx2"/>
              </a:solidFill>
            </a:endParaRPr>
          </a:p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tx2"/>
                </a:solidFill>
              </a:rPr>
              <a:t>Why do I think the author’s position is problematic?  He makes generalizations that warrant further support.  </a:t>
            </a:r>
            <a:r>
              <a:rPr lang="en-US" sz="2600" b="1" dirty="0">
                <a:solidFill>
                  <a:schemeClr val="tx2"/>
                </a:solidFill>
                <a:highlight>
                  <a:srgbClr val="FFFF00"/>
                </a:highlight>
              </a:rPr>
              <a:t>CORRECT</a:t>
            </a:r>
          </a:p>
          <a:p>
            <a:pPr marL="342900" indent="-342900">
              <a:buAutoNum type="arabicPeriod"/>
            </a:pPr>
            <a:endParaRPr lang="en-US" sz="2600" b="1" dirty="0">
              <a:solidFill>
                <a:schemeClr val="tx2"/>
              </a:solidFill>
            </a:endParaRPr>
          </a:p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tx2"/>
                </a:solidFill>
              </a:rPr>
              <a:t>Most people would agree that citizens deserve quality health care.  But every treatment has its price.  </a:t>
            </a:r>
            <a:r>
              <a:rPr lang="en-US" sz="2600" b="1" dirty="0">
                <a:solidFill>
                  <a:schemeClr val="tx2"/>
                </a:solidFill>
                <a:highlight>
                  <a:srgbClr val="FFFF00"/>
                </a:highlight>
              </a:rPr>
              <a:t>CORRECT</a:t>
            </a:r>
          </a:p>
          <a:p>
            <a:pPr marL="342900" indent="-342900">
              <a:buAutoNum type="arabicPeriod"/>
            </a:pPr>
            <a:endParaRPr lang="en-US" sz="2600" b="1" dirty="0">
              <a:solidFill>
                <a:schemeClr val="tx2"/>
              </a:solidFill>
            </a:endParaRPr>
          </a:p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tx2"/>
                </a:solidFill>
              </a:rPr>
              <a:t>Summer will be here soon.  </a:t>
            </a:r>
            <a:r>
              <a:rPr lang="en-US" sz="2600" b="1" dirty="0">
                <a:solidFill>
                  <a:srgbClr val="FF0000"/>
                </a:solidFill>
              </a:rPr>
              <a:t>Not before a lot of work and stress, though.  FRAGMENT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1293812" y="152400"/>
            <a:ext cx="81916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Sentences? Fragments?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0200" y="1044354"/>
            <a:ext cx="10591800" cy="120032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DIRECTIONS:  Number your scrap paper from 1-4.  Look at each pairing of clauses.  Is the pairing correct in providing full sentences, or is there a fragment?  Write “C” or “F” next to each number.</a:t>
            </a:r>
          </a:p>
        </p:txBody>
      </p:sp>
    </p:spTree>
    <p:extLst>
      <p:ext uri="{BB962C8B-B14F-4D97-AF65-F5344CB8AC3E}">
        <p14:creationId xmlns:p14="http://schemas.microsoft.com/office/powerpoint/2010/main" val="3177213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1577" y="152400"/>
            <a:ext cx="29690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Run-Ons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8012" y="896146"/>
            <a:ext cx="11125200" cy="437042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2"/>
                </a:solidFill>
              </a:rPr>
              <a:t>Run-ons jam two or more full sentences together into one.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2"/>
                </a:solidFill>
              </a:rPr>
              <a:t>Just a comma between two full sentences doesn’t fix the error.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SAMPLE RUN-ONS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R/O=</a:t>
            </a: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Current insurance practices are unfair </a:t>
            </a:r>
            <a:r>
              <a:rPr lang="en-US" sz="2800" b="1" dirty="0">
                <a:solidFill>
                  <a:schemeClr val="tx2"/>
                </a:solidFill>
              </a:rPr>
              <a:t>they discriminate against the people who need coverage the most.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R/O=</a:t>
            </a: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book review’s main critiques are harsh</a:t>
            </a:r>
            <a:r>
              <a:rPr lang="en-US" sz="5400" b="1" dirty="0">
                <a:solidFill>
                  <a:srgbClr val="FF0000"/>
                </a:solidFill>
              </a:rPr>
              <a:t>,</a:t>
            </a:r>
            <a:r>
              <a:rPr lang="en-US" sz="2800" b="1" dirty="0">
                <a:solidFill>
                  <a:schemeClr val="tx2"/>
                </a:solidFill>
              </a:rPr>
              <a:t> they fail to recognize the stylistic merit of the writing.</a:t>
            </a:r>
          </a:p>
        </p:txBody>
      </p:sp>
    </p:spTree>
    <p:extLst>
      <p:ext uri="{BB962C8B-B14F-4D97-AF65-F5344CB8AC3E}">
        <p14:creationId xmlns:p14="http://schemas.microsoft.com/office/powerpoint/2010/main" val="36298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76315" y="304800"/>
            <a:ext cx="8549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How do you fix a </a:t>
            </a:r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run-on</a:t>
            </a:r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?</a:t>
            </a:r>
          </a:p>
        </p:txBody>
      </p:sp>
      <p:sp>
        <p:nvSpPr>
          <p:cNvPr id="3" name="Rectangle 2"/>
          <p:cNvSpPr/>
          <p:nvPr/>
        </p:nvSpPr>
        <p:spPr>
          <a:xfrm>
            <a:off x="760412" y="1447800"/>
            <a:ext cx="10820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2"/>
                </a:solidFill>
              </a:rPr>
              <a:t>Separate the two sentences with a period.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2"/>
                </a:solidFill>
              </a:rPr>
              <a:t>Use a semi-colon (if the sentences are related in content).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2"/>
                </a:solidFill>
              </a:rPr>
              <a:t>Add a comma + a coordinating conjunction after the first sentence.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r>
              <a:rPr lang="en-US" sz="2800" b="1" dirty="0">
                <a:solidFill>
                  <a:srgbClr val="C00000"/>
                </a:solidFill>
              </a:rPr>
              <a:t>Note:  Coordinating conjunctions include </a:t>
            </a:r>
            <a:r>
              <a:rPr lang="en-US" sz="2800" b="1" i="1" dirty="0">
                <a:solidFill>
                  <a:srgbClr val="C00000"/>
                </a:solidFill>
              </a:rPr>
              <a:t>and, but, for</a:t>
            </a:r>
            <a:r>
              <a:rPr lang="en-US" sz="2800" b="1" i="1">
                <a:solidFill>
                  <a:srgbClr val="C00000"/>
                </a:solidFill>
              </a:rPr>
              <a:t>, or, yet, nor, so</a:t>
            </a:r>
            <a:endParaRPr lang="en-US" sz="28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56873" y="304800"/>
            <a:ext cx="53880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Fixing a Run-On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0412" y="1228130"/>
            <a:ext cx="108204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</a:rPr>
              <a:t>R/O=</a:t>
            </a:r>
            <a:r>
              <a:rPr lang="en-US" sz="2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Current insurance practices are unfair </a:t>
            </a:r>
            <a:r>
              <a:rPr lang="en-US" sz="2200" b="1" dirty="0">
                <a:solidFill>
                  <a:schemeClr val="tx2"/>
                </a:solidFill>
              </a:rPr>
              <a:t>they discriminate against the people who need coverage the most.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Current insurance practices are unfair; they discriminate against people who need coverage the most.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Because they discriminate against the people who need coverage the most, current insurance practices are unfair.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Current insurance practices are unfair, for they discriminate against the people who need coverage the most.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2200" b="1" dirty="0">
                <a:solidFill>
                  <a:schemeClr val="tx2"/>
                </a:solidFill>
              </a:rPr>
              <a:t>R/O=</a:t>
            </a:r>
            <a:r>
              <a:rPr lang="en-US" sz="2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book review’s main critiques are harsh</a:t>
            </a:r>
            <a:r>
              <a:rPr lang="en-US" sz="2200" b="1" dirty="0">
                <a:solidFill>
                  <a:srgbClr val="FF0000"/>
                </a:solidFill>
              </a:rPr>
              <a:t>,</a:t>
            </a:r>
            <a:r>
              <a:rPr lang="en-US" sz="2200" b="1" dirty="0">
                <a:solidFill>
                  <a:schemeClr val="tx2"/>
                </a:solidFill>
              </a:rPr>
              <a:t> they fail to recognize the stylistic merit of the writing.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The book review’s main critiques are harsh; they fail to recognize the stylistic merit of the writing.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The book review’s main critiques are harsh, for they fail to recognize the stylistic merit of the writing.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ED7E51-F5C0-44BA-ADA8-7E045C660E5F}"/>
              </a:ext>
            </a:extLst>
          </p:cNvPr>
          <p:cNvSpPr txBox="1"/>
          <p:nvPr/>
        </p:nvSpPr>
        <p:spPr>
          <a:xfrm rot="16200000">
            <a:off x="-501249" y="2819400"/>
            <a:ext cx="2133600" cy="46166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400" b="1" dirty="0">
                <a:highlight>
                  <a:srgbClr val="FFFF00"/>
                </a:highlight>
              </a:rPr>
              <a:t>FIXED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7217CA-0F99-43DC-A01C-CEC02D1808FD}"/>
              </a:ext>
            </a:extLst>
          </p:cNvPr>
          <p:cNvSpPr txBox="1"/>
          <p:nvPr/>
        </p:nvSpPr>
        <p:spPr>
          <a:xfrm rot="16200000">
            <a:off x="-534988" y="5334000"/>
            <a:ext cx="2133600" cy="46166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400" b="1" dirty="0">
                <a:highlight>
                  <a:srgbClr val="FFFF00"/>
                </a:highlight>
              </a:rPr>
              <a:t>FIXED</a:t>
            </a:r>
          </a:p>
        </p:txBody>
      </p:sp>
    </p:spTree>
    <p:extLst>
      <p:ext uri="{BB962C8B-B14F-4D97-AF65-F5344CB8AC3E}">
        <p14:creationId xmlns:p14="http://schemas.microsoft.com/office/powerpoint/2010/main" val="428386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ertical and Horizontal design templat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ertical and horizontal design slides.potx" id="{7E307492-4344-40EC-954C-E30551E95991}" vid="{493C3130-E1FA-416B-8465-D41FAD56C1B7}"/>
    </a:ext>
  </a:extLst>
</a:theme>
</file>

<file path=ppt/theme/theme2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slides</Template>
  <TotalTime>181</TotalTime>
  <Words>1091</Words>
  <Application>Microsoft Office PowerPoint</Application>
  <PresentationFormat>Custom</PresentationFormat>
  <Paragraphs>81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굴림</vt:lpstr>
      <vt:lpstr>Arial</vt:lpstr>
      <vt:lpstr>Century Gothic</vt:lpstr>
      <vt:lpstr>Vertical and Horizontal design template</vt:lpstr>
      <vt:lpstr>GRAMMAR #1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</dc:title>
  <dc:creator>Colleen Remar</dc:creator>
  <cp:lastModifiedBy>REMAR, COLLEEN</cp:lastModifiedBy>
  <cp:revision>15</cp:revision>
  <dcterms:created xsi:type="dcterms:W3CDTF">2018-05-06T00:26:00Z</dcterms:created>
  <dcterms:modified xsi:type="dcterms:W3CDTF">2019-04-30T16:25:52Z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